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C229FE-557C-48D6-A20A-8CF85A8ECD64}">
  <a:tblStyle styleId="{D4C229FE-557C-48D6-A20A-8CF85A8ECD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2" Type="http://schemas.openxmlformats.org/officeDocument/2006/relationships/image" Target="../media/image15.png"/><Relationship Id="rId9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311775" y="1963200"/>
            <a:ext cx="68235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" sz="2050">
                <a:latin typeface="Open Sans"/>
                <a:ea typeface="Open Sans"/>
                <a:cs typeface="Open Sans"/>
                <a:sym typeface="Open Sans"/>
              </a:rPr>
              <a:t>Програмна система для зберігання, спільного доступу та перевірки якості програмного коду. Клієнтська частина 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505050" y="4551550"/>
            <a:ext cx="2133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71"/>
              <a:buNone/>
            </a:pPr>
            <a:r>
              <a:rPr lang="uk" sz="1200">
                <a:latin typeface="Open Sans"/>
                <a:ea typeface="Open Sans"/>
                <a:cs typeface="Open Sans"/>
                <a:sym typeface="Open Sans"/>
              </a:rPr>
              <a:t>6 червня 2025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4428150" y="3552325"/>
            <a:ext cx="192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Керівник: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ст.викл. каф. ПІ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Широкопетлєва М.С.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400550" y="3552325"/>
            <a:ext cx="17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Виконала:              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ст. гр. ПЗПІ-21-4,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</a:pPr>
            <a:r>
              <a:rPr lang="uk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Павленко П.О.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171750" y="1486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68925" y="14048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Тестування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246775" y="1101750"/>
            <a:ext cx="45039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rPr lang="uk" sz="1200"/>
              <a:t>Проведено модульне та респонсивне тестування з використанням </a:t>
            </a:r>
            <a:r>
              <a:rPr b="1" lang="uk" sz="1200"/>
              <a:t>Testing Library, Jest-DOM, Vitest</a:t>
            </a:r>
            <a:r>
              <a:rPr lang="uk" sz="1200"/>
              <a:t> та </a:t>
            </a:r>
            <a:r>
              <a:rPr b="1" lang="uk" sz="1200"/>
              <a:t>BrowserStack</a:t>
            </a:r>
            <a:r>
              <a:rPr lang="uk" sz="1200"/>
              <a:t>.</a:t>
            </a:r>
            <a:endParaRPr sz="1200"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8656051" y="4606350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875" y="294625"/>
            <a:ext cx="3194278" cy="19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253" y="2393197"/>
            <a:ext cx="3070874" cy="242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6">
            <a:alphaModFix/>
          </a:blip>
          <a:srcRect b="0" l="0" r="0" t="3956"/>
          <a:stretch/>
        </p:blipFill>
        <p:spPr>
          <a:xfrm>
            <a:off x="224675" y="2209625"/>
            <a:ext cx="4548100" cy="16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61950" y="-47301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Публікація результатів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8622629" y="4606350"/>
            <a:ext cx="4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587" y="659925"/>
            <a:ext cx="2702250" cy="382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нимок экрана, Шрифт, число&#10;&#10;Контент, сгенерированный ИИ, может содержать ошибки."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63" y="852362"/>
            <a:ext cx="2484390" cy="3438775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Изображение выглядит как текст, снимок экрана, Шрифт, число&#10;&#10;Контент, сгенерированный ИИ, может содержать ошибки." id="173" name="Google Shape;1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213" y="894750"/>
            <a:ext cx="3092052" cy="3354001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116238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Підсумки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024188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Проведено дослідження проблем управління кодовими базами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Здійснено аналіз існуючих рішень та визначено ключові труднощі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Розроблено концептуальну модель програмної системи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Спроєктовано клієнтську частину системи з урахуванням потреб користувачів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Реалізовано гнучкий та адаптивний інтерфейс для ефективної роботи з кодовими фрагментами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Реалізовано клієнтську частину системи для зберігання та управління фрагментами коду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Виконано тестування функціональності, респонсивності та негативних сценаріїв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Проведено апробацію результатів через участь у конференціях та виставках</a:t>
            </a:r>
            <a:endParaRPr sz="30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uk" sz="3000"/>
              <a:t>Є потенціал для подальшого розвитку та масштабування проєкту </a:t>
            </a:r>
            <a:endParaRPr sz="1200"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8630975" y="4606350"/>
            <a:ext cx="43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1921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Мета роботи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328875"/>
            <a:ext cx="82467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rPr b="1" lang="uk" sz="1200"/>
              <a:t>Метою роботи </a:t>
            </a:r>
            <a:r>
              <a:rPr lang="uk" sz="1200"/>
              <a:t>є р</a:t>
            </a:r>
            <a:r>
              <a:rPr lang="uk" sz="1200"/>
              <a:t>озробка клієнтську частину веб-застосунку для зберігання та управління фрагментами програмного коду, що забезпечує додавання, редагування, пошук та повторне використання коду. 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None/>
            </a:pPr>
            <a:r>
              <a:rPr b="1" lang="uk" sz="1200"/>
              <a:t>Актуальність роботи </a:t>
            </a:r>
            <a:r>
              <a:rPr lang="uk" sz="1200"/>
              <a:t>полягає у сприянні підвищенню продуктивності командної та індивідуальної роботи розробників.</a:t>
            </a:r>
            <a:endParaRPr sz="12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проблеми (аналіз існуючих рішень)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66050" y="748200"/>
            <a:ext cx="8100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200"/>
              <a:t>Наведені рішення мають власні переваги, однак не здатні комплексно вирішити проблеми, пов’язані з якісною організацією роботи з фрагментами коду, їх генерацією, перевіркою, зберіганням та пошуком у межах командних чи відкритих середовищ.</a:t>
            </a:r>
            <a:endParaRPr sz="120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" name="Google Shape;86;p15"/>
          <p:cNvGraphicFramePr/>
          <p:nvPr/>
        </p:nvGraphicFramePr>
        <p:xfrm>
          <a:off x="1501650" y="1731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{D4C229FE-557C-48D6-A20A-8CF85A8ECD64}</a:tableStyleId>
              </a:tblPr>
              <a:tblGrid>
                <a:gridCol w="1203850"/>
                <a:gridCol w="1226525"/>
                <a:gridCol w="1447725"/>
                <a:gridCol w="992175"/>
                <a:gridCol w="932250"/>
                <a:gridCol w="939725"/>
              </a:tblGrid>
              <a:tr h="72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Аналог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Використання ШІ для генерації програмних проєктів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Корпоративний доступ до фрагментів коду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Відкритий доступ до коду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Перевірка якості коду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Рівень складності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 / UX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SnippetsLab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високий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Snippets AI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помірний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GitHub Copilot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помірний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825" y="2837975"/>
            <a:ext cx="354575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225" y="3704900"/>
            <a:ext cx="307776" cy="3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7501" y="4372201"/>
            <a:ext cx="401225" cy="4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64874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задачі та опис системи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315150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" sz="1200">
                <a:solidFill>
                  <a:srgbClr val="0D0D0D"/>
                </a:solidFill>
              </a:rPr>
              <a:t>Необхідно </a:t>
            </a:r>
            <a:r>
              <a:rPr b="1" lang="uk" sz="1200">
                <a:solidFill>
                  <a:srgbClr val="0D0D0D"/>
                </a:solidFill>
              </a:rPr>
              <a:t>спроєктувати та реалізувати клієнтську частину</a:t>
            </a:r>
            <a:r>
              <a:rPr lang="uk" sz="1200">
                <a:solidFill>
                  <a:srgbClr val="0D0D0D"/>
                </a:solidFill>
              </a:rPr>
              <a:t> системи зберігання та управління фрагментами програмного коду, яка дозволяє ефективно додавати, редагувати, шукати та повторно використовувати код</a:t>
            </a:r>
            <a:r>
              <a:rPr lang="uk" sz="1200">
                <a:solidFill>
                  <a:srgbClr val="0D0D0D"/>
                </a:solidFill>
              </a:rPr>
              <a:t>, а також формувати рекомендації щодо його покращення</a:t>
            </a:r>
            <a:r>
              <a:rPr lang="uk" sz="1200">
                <a:solidFill>
                  <a:srgbClr val="0D0D0D"/>
                </a:solidFill>
              </a:rPr>
              <a:t>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Основна проблема, яку має вирішити клієнтська частина системи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— це неефективність у процесі збереження та повторного використання фрагментів програмного коду. Клієнтська частина має забезпечити зручні засоби для взаємодії користувача із системою з метою уникнення дублювання коду, оптимізації часу доступу до необхідних фрагментів та покращення загальної якості розробки.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Очікуваний результат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- функціональний, зручний інтерфейс, який підвищує продуктивність і якість розробки.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Архітектура клієнтської частини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268925" y="1542575"/>
            <a:ext cx="2223000" cy="31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Клієнтська частина реалізована за </a:t>
            </a: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модульною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структурою з використанням </a:t>
            </a:r>
            <a:r>
              <a:rPr b="1" lang="uk" sz="1200">
                <a:solidFill>
                  <a:srgbClr val="0D0D0D"/>
                </a:solidFill>
                <a:highlight>
                  <a:srgbClr val="FFFFFF"/>
                </a:highlight>
              </a:rPr>
              <a:t>компонентного</a:t>
            </a:r>
            <a:r>
              <a:rPr lang="uk" sz="1200">
                <a:solidFill>
                  <a:srgbClr val="0D0D0D"/>
                </a:solidFill>
                <a:highlight>
                  <a:srgbClr val="FFFFFF"/>
                </a:highlight>
              </a:rPr>
              <a:t> підходу. Дані отримуються з API, зберігаються в глобальному стані та оновлюються асинхронно.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диаграмма, текст, План, Технический чертеж&#10;&#10;Контент, сгенерированный ИИ, может содержать ошибки." id="106" name="Google Shape;106;p17"/>
          <p:cNvPicPr preferRelativeResize="0"/>
          <p:nvPr/>
        </p:nvPicPr>
        <p:blipFill rotWithShape="1">
          <a:blip r:embed="rId4">
            <a:alphaModFix/>
          </a:blip>
          <a:srcRect b="3853" l="0" r="0" t="1931"/>
          <a:stretch/>
        </p:blipFill>
        <p:spPr>
          <a:xfrm>
            <a:off x="2800750" y="803846"/>
            <a:ext cx="6032126" cy="374372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3174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Опис програмного забезпечення, що було використано у розробці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48750"/>
            <a:ext cx="57138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Основні технології та бібліотеки: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UML-нотація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моделювання структури системи та взаємодії її компонентів;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створення макетів та прототипування користувацького інтерфейсу;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Visual Studio Code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як основне середовище розробки з підтримкою розширень для зручної роботи змовою програмування JavaScript;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ESLint + Prettier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автоматичного форматування та перевірки якості коду;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BrowserStack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— для кросбраузерного тестування інтерфейсу на різних пристроях та ОС.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– мова програмування клієнтської частини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React.js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– бібліотека для побудови користувацького інтерфейсу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React Query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– для роботи з API та кешування даних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Monaco Editor for React 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– інтеграція редактора коду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uk" sz="1000">
                <a:latin typeface="Arial"/>
                <a:ea typeface="Arial"/>
                <a:cs typeface="Arial"/>
                <a:sym typeface="Arial"/>
              </a:rPr>
              <a:t>React Responsive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– для реалізації адаптивного дизайну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uk" sz="1000">
                <a:latin typeface="Arial"/>
                <a:ea typeface="Arial"/>
                <a:cs typeface="Arial"/>
                <a:sym typeface="Arial"/>
              </a:rPr>
              <a:t>Інші </a:t>
            </a:r>
            <a:r>
              <a:rPr b="1" lang="uk" sz="1000">
                <a:latin typeface="Arial"/>
                <a:ea typeface="Arial"/>
                <a:cs typeface="Arial"/>
                <a:sym typeface="Arial"/>
              </a:rPr>
              <a:t>бібліотеки</a:t>
            </a:r>
            <a:r>
              <a:rPr lang="uk" sz="1000">
                <a:latin typeface="Arial"/>
                <a:ea typeface="Arial"/>
                <a:cs typeface="Arial"/>
                <a:sym typeface="Arial"/>
              </a:rPr>
              <a:t> Radix UI, JWT Decode, React Hook Form, React Hot Toast, React Router DOM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600" y="998600"/>
            <a:ext cx="2133125" cy="21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000" y="659675"/>
            <a:ext cx="953099" cy="9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3150" y="3412451"/>
            <a:ext cx="2053675" cy="1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7000" y="2960248"/>
            <a:ext cx="2133115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6650" y="2960238"/>
            <a:ext cx="708151" cy="106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7696" y="3886975"/>
            <a:ext cx="581751" cy="5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3100" y="-102376"/>
            <a:ext cx="1930800" cy="19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72625" y="4021950"/>
            <a:ext cx="156415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0000" y="3789400"/>
            <a:ext cx="2575500" cy="14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268925" y="-209025"/>
            <a:ext cx="310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Дизайн системи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225575" y="1661538"/>
            <a:ext cx="14658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uk" sz="1200"/>
              <a:t>Макет</a:t>
            </a:r>
            <a:r>
              <a:rPr lang="uk" sz="1200"/>
              <a:t> дизайну користувацького інтерфейсу системи, створений у </a:t>
            </a:r>
            <a:r>
              <a:rPr b="1" lang="uk" sz="1200"/>
              <a:t>Figma</a:t>
            </a:r>
            <a:endParaRPr b="1" sz="1200"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13" y="543100"/>
            <a:ext cx="6574725" cy="43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68925" y="25435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Приклад реалізації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268925" y="1397075"/>
            <a:ext cx="23076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uk" sz="1200"/>
              <a:t>Реалізація </a:t>
            </a:r>
            <a:r>
              <a:rPr b="1" lang="uk" sz="1200"/>
              <a:t>файлового дерева</a:t>
            </a:r>
            <a:r>
              <a:rPr lang="uk" sz="1200"/>
              <a:t>, яке дозволяє створювати, перейменовувати та видаляти файли й папки у вкладеній структурі. Застосовано </a:t>
            </a:r>
            <a:r>
              <a:rPr b="1" lang="uk" sz="1200"/>
              <a:t>рекурсивний</a:t>
            </a:r>
            <a:r>
              <a:rPr lang="uk" sz="1200"/>
              <a:t> рендеринг компонентів у поєднанні з React-хуками та контекстом для керування станом і взаємодії з користувачем.</a:t>
            </a:r>
            <a:endParaRPr sz="1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900" y="1363589"/>
            <a:ext cx="2543650" cy="30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950" y="330252"/>
            <a:ext cx="2778044" cy="416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uk" sz="3200">
                <a:latin typeface="Times New Roman"/>
                <a:ea typeface="Times New Roman"/>
                <a:cs typeface="Times New Roman"/>
                <a:sym typeface="Times New Roman"/>
              </a:rPr>
              <a:t>Інтерфейс користувача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631650"/>
            <a:ext cx="8520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8659275" y="4631975"/>
            <a:ext cx="44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063" y="687669"/>
            <a:ext cx="7559299" cy="425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